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48" r:id="rId3"/>
    <p:sldId id="257" r:id="rId4"/>
    <p:sldId id="349" r:id="rId5"/>
    <p:sldId id="258" r:id="rId6"/>
    <p:sldId id="259" r:id="rId7"/>
    <p:sldId id="261" r:id="rId8"/>
    <p:sldId id="260" r:id="rId9"/>
    <p:sldId id="352" r:id="rId10"/>
    <p:sldId id="350" r:id="rId11"/>
    <p:sldId id="262" r:id="rId12"/>
    <p:sldId id="351" r:id="rId13"/>
    <p:sldId id="347" r:id="rId1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微软雅黑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微软雅黑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微软雅黑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微软雅黑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微软雅黑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微软雅黑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微软雅黑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微软雅黑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微软雅黑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9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/>
    <p:restoredTop sz="93088"/>
  </p:normalViewPr>
  <p:slideViewPr>
    <p:cSldViewPr snapToGrid="0" snapToObjects="1">
      <p:cViewPr>
        <p:scale>
          <a:sx n="88" d="100"/>
          <a:sy n="88" d="100"/>
        </p:scale>
        <p:origin x="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75541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3508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2707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44645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74591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79696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73152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81400" y="2362200"/>
            <a:ext cx="5029200" cy="2563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19400" y="2042433"/>
            <a:ext cx="8532812" cy="1517651"/>
          </a:xfrm>
        </p:spPr>
        <p:txBody>
          <a:bodyPr anchor="b"/>
          <a:lstStyle>
            <a:lvl1pPr algn="ctr">
              <a:defRPr sz="6000">
                <a:solidFill>
                  <a:srgbClr val="E79367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6350" y="3616100"/>
            <a:ext cx="5200650" cy="150018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7936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2874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63957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310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0192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6145717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78355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HK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49228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6CC4A3A9-5146-5842-886C-2ED29E5B672B}" type="datetimeFigureOut">
              <a:rPr kumimoji="1" lang="zh-HK" altLang="en-US" smtClean="0"/>
              <a:t>24/10/18</a:t>
            </a:fld>
            <a:endParaRPr kumimoji="1"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kumimoji="1"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BCABA67-3F1A-5A4B-A69F-B66E6E33B3FA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74891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F9C40-B36E-244E-A074-3E4CC4217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>
                <a:solidFill>
                  <a:srgbClr val="E79466"/>
                </a:solidFill>
              </a:rPr>
              <a:t>MSBD5001 Proposal Presentation</a:t>
            </a:r>
            <a:endParaRPr kumimoji="1" lang="zh-HK" altLang="en-US" dirty="0">
              <a:solidFill>
                <a:srgbClr val="E79466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F0B87EC-3B0A-D94F-BC2A-057DBD941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3010"/>
            <a:ext cx="9144000" cy="243196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HK" b="1" u="sng" dirty="0"/>
              <a:t>Group 17</a:t>
            </a:r>
          </a:p>
          <a:p>
            <a:r>
              <a:rPr kumimoji="1" lang="en-US" altLang="zh-HK" b="1" dirty="0"/>
              <a:t>CHONG Ka Hung 20543539</a:t>
            </a:r>
          </a:p>
          <a:p>
            <a:r>
              <a:rPr kumimoji="1" lang="en-US" altLang="zh-HK" b="1" dirty="0"/>
              <a:t>GAO Han 20565848</a:t>
            </a:r>
          </a:p>
          <a:p>
            <a:r>
              <a:rPr kumimoji="1" lang="en-US" altLang="zh-HK" b="1" dirty="0"/>
              <a:t>XU </a:t>
            </a:r>
            <a:r>
              <a:rPr kumimoji="1" lang="en-US" altLang="zh-HK" b="1" dirty="0" err="1"/>
              <a:t>Yanhui</a:t>
            </a:r>
            <a:r>
              <a:rPr kumimoji="1" lang="en-US" altLang="zh-HK" b="1" dirty="0"/>
              <a:t> 20549583</a:t>
            </a:r>
          </a:p>
          <a:p>
            <a:r>
              <a:rPr kumimoji="1" lang="en-US" altLang="zh-HK" b="1" dirty="0"/>
              <a:t>WANG </a:t>
            </a:r>
            <a:r>
              <a:rPr kumimoji="1" lang="en-US" altLang="zh-HK" b="1" dirty="0" err="1"/>
              <a:t>Yuton</a:t>
            </a:r>
            <a:r>
              <a:rPr kumimoji="1" lang="en-US" altLang="zh-HK" b="1" dirty="0"/>
              <a:t> 20541402</a:t>
            </a:r>
          </a:p>
          <a:p>
            <a:r>
              <a:rPr kumimoji="1" lang="en-US" altLang="zh-HK" b="1" dirty="0"/>
              <a:t>YANG Yue 20549600</a:t>
            </a:r>
            <a:endParaRPr kumimoji="1"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35681278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26212" y="2670174"/>
            <a:ext cx="8532812" cy="1517651"/>
          </a:xfrm>
        </p:spPr>
        <p:txBody>
          <a:bodyPr/>
          <a:lstStyle/>
          <a:p>
            <a:r>
              <a:rPr kumimoji="1" lang="en-US" altLang="zh-TW" b="1" dirty="0"/>
              <a:t>Expected Outcome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2577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C44E62E-C180-FC43-9E33-4FB18F96AD2B}"/>
              </a:ext>
            </a:extLst>
          </p:cNvPr>
          <p:cNvSpPr/>
          <p:nvPr/>
        </p:nvSpPr>
        <p:spPr>
          <a:xfrm>
            <a:off x="0" y="342499"/>
            <a:ext cx="4775200" cy="965200"/>
          </a:xfrm>
          <a:prstGeom prst="rect">
            <a:avLst/>
          </a:prstGeom>
          <a:solidFill>
            <a:srgbClr val="F1D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5B8FF7A-2606-F745-A576-93326F8D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86" y="162317"/>
            <a:ext cx="10515600" cy="1325563"/>
          </a:xfrm>
        </p:spPr>
        <p:txBody>
          <a:bodyPr/>
          <a:lstStyle/>
          <a:p>
            <a:r>
              <a:rPr kumimoji="1" lang="en-US" altLang="zh-HK" dirty="0">
                <a:solidFill>
                  <a:schemeClr val="bg1"/>
                </a:solidFill>
              </a:rPr>
              <a:t>Expected</a:t>
            </a:r>
            <a:r>
              <a:rPr kumimoji="1" lang="en-US" altLang="zh-HK" dirty="0"/>
              <a:t> </a:t>
            </a:r>
            <a:r>
              <a:rPr kumimoji="1" lang="en-US" altLang="zh-HK" dirty="0">
                <a:solidFill>
                  <a:schemeClr val="bg1"/>
                </a:solidFill>
              </a:rPr>
              <a:t>outcome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FAB4A-2B66-1544-8741-F9A6A4F6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K" dirty="0">
                <a:solidFill>
                  <a:srgbClr val="E79466"/>
                </a:solidFill>
              </a:rPr>
              <a:t>High accuracy and perform well on:</a:t>
            </a:r>
          </a:p>
          <a:p>
            <a:r>
              <a:rPr kumimoji="1" lang="en-US" altLang="zh-HK" dirty="0">
                <a:solidFill>
                  <a:srgbClr val="E79466"/>
                </a:solidFill>
              </a:rPr>
              <a:t>Manually-labeled human drawing</a:t>
            </a:r>
          </a:p>
          <a:p>
            <a:r>
              <a:rPr kumimoji="1" lang="en-US" altLang="zh-HK" dirty="0">
                <a:solidFill>
                  <a:srgbClr val="E79466"/>
                </a:solidFill>
              </a:rPr>
              <a:t>Noisy data:</a:t>
            </a:r>
          </a:p>
          <a:p>
            <a:pPr lvl="1"/>
            <a:r>
              <a:rPr kumimoji="1" lang="en-US" altLang="zh-HK" dirty="0" err="1">
                <a:solidFill>
                  <a:srgbClr val="E79466"/>
                </a:solidFill>
              </a:rPr>
              <a:t>Incompleted</a:t>
            </a:r>
            <a:r>
              <a:rPr kumimoji="1" lang="en-US" altLang="zh-HK" dirty="0">
                <a:solidFill>
                  <a:srgbClr val="E79466"/>
                </a:solidFill>
              </a:rPr>
              <a:t> sketches</a:t>
            </a:r>
          </a:p>
          <a:p>
            <a:pPr lvl="1"/>
            <a:r>
              <a:rPr kumimoji="1" lang="en-US" altLang="zh-HK" dirty="0">
                <a:solidFill>
                  <a:srgbClr val="E79466"/>
                </a:solidFill>
              </a:rPr>
              <a:t>Mislabeled drawing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30809F-A48D-A146-8842-4EC17416C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9" t="7575" r="18182" b="7577"/>
          <a:stretch/>
        </p:blipFill>
        <p:spPr>
          <a:xfrm>
            <a:off x="6380019" y="1831652"/>
            <a:ext cx="5237018" cy="31946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143537-A433-104D-9E05-39A25DEE2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9" t="7577" r="18692" b="7577"/>
          <a:stretch/>
        </p:blipFill>
        <p:spPr>
          <a:xfrm>
            <a:off x="6380019" y="1825625"/>
            <a:ext cx="5524113" cy="33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15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973793-D2D1-6A44-9713-7A1832F7E00C}"/>
              </a:ext>
            </a:extLst>
          </p:cNvPr>
          <p:cNvSpPr/>
          <p:nvPr/>
        </p:nvSpPr>
        <p:spPr>
          <a:xfrm>
            <a:off x="0" y="342499"/>
            <a:ext cx="3178629" cy="965200"/>
          </a:xfrm>
          <a:prstGeom prst="rect">
            <a:avLst/>
          </a:prstGeom>
          <a:solidFill>
            <a:srgbClr val="F1D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0B1CF8-1077-414D-8DA4-D633D94D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8" y="241099"/>
            <a:ext cx="10515600" cy="1325563"/>
          </a:xfrm>
        </p:spPr>
        <p:txBody>
          <a:bodyPr/>
          <a:lstStyle/>
          <a:p>
            <a:r>
              <a:rPr kumimoji="1" lang="en-US" altLang="zh-HK" dirty="0">
                <a:solidFill>
                  <a:schemeClr val="bg1"/>
                </a:solidFill>
              </a:rPr>
              <a:t>References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BC51F5-FC5A-B345-96B2-E95E25DE7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HK" dirty="0">
                <a:solidFill>
                  <a:srgbClr val="E79466"/>
                </a:solidFill>
              </a:rPr>
              <a:t>[1]Google quickdraw	 https://quickdraw.withgoogle.com,2018</a:t>
            </a:r>
          </a:p>
          <a:p>
            <a:pPr marL="0" indent="0">
              <a:buNone/>
            </a:pPr>
            <a:r>
              <a:rPr kumimoji="1" lang="en-US" altLang="zh-HK" dirty="0">
                <a:solidFill>
                  <a:srgbClr val="E79466"/>
                </a:solidFill>
              </a:rPr>
              <a:t>[2]Kaggle	https://</a:t>
            </a:r>
            <a:r>
              <a:rPr kumimoji="1" lang="en-US" altLang="zh-HK" dirty="0" err="1">
                <a:solidFill>
                  <a:srgbClr val="E79466"/>
                </a:solidFill>
              </a:rPr>
              <a:t>www.kaggle.com</a:t>
            </a:r>
            <a:r>
              <a:rPr kumimoji="1" lang="en-US" altLang="zh-HK" dirty="0">
                <a:solidFill>
                  <a:srgbClr val="E79466"/>
                </a:solidFill>
              </a:rPr>
              <a:t>/c/quickdraw-doodle-recognition/data,2018</a:t>
            </a:r>
            <a:endParaRPr kumimoji="1" lang="zh-HK" altLang="en-US" dirty="0">
              <a:solidFill>
                <a:srgbClr val="E79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60671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1469" y="2667649"/>
            <a:ext cx="8532812" cy="1517651"/>
          </a:xfrm>
        </p:spPr>
        <p:txBody>
          <a:bodyPr/>
          <a:lstStyle/>
          <a:p>
            <a:r>
              <a:rPr kumimoji="1" lang="en-US" altLang="zh-TW" b="1" dirty="0"/>
              <a:t>Q&amp;A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8002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55240" y="2670174"/>
            <a:ext cx="8532812" cy="1517651"/>
          </a:xfrm>
        </p:spPr>
        <p:txBody>
          <a:bodyPr/>
          <a:lstStyle/>
          <a:p>
            <a:r>
              <a:rPr kumimoji="1" lang="en-US" altLang="zh-TW" b="1" dirty="0"/>
              <a:t>Problem Explored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5966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09474F-786B-124F-B86B-53C39FAA0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2543" cy="4351338"/>
          </a:xfrm>
        </p:spPr>
        <p:txBody>
          <a:bodyPr/>
          <a:lstStyle/>
          <a:p>
            <a:r>
              <a:rPr kumimoji="1" lang="en-US" altLang="zh-HK" dirty="0">
                <a:solidFill>
                  <a:srgbClr val="E79466"/>
                </a:solidFill>
              </a:rPr>
              <a:t>Doodle Recognition (Google Quickdraw)</a:t>
            </a:r>
          </a:p>
          <a:p>
            <a:r>
              <a:rPr kumimoji="1" lang="en-US" altLang="zh-HK" dirty="0">
                <a:solidFill>
                  <a:srgbClr val="E79466"/>
                </a:solidFill>
              </a:rPr>
              <a:t>Given a label</a:t>
            </a:r>
          </a:p>
          <a:p>
            <a:r>
              <a:rPr kumimoji="1" lang="en-US" altLang="zh-HK" dirty="0">
                <a:solidFill>
                  <a:srgbClr val="E79466"/>
                </a:solidFill>
              </a:rPr>
              <a:t>In Limited time: 20s</a:t>
            </a:r>
          </a:p>
          <a:p>
            <a:r>
              <a:rPr kumimoji="1" lang="en-US" altLang="zh-HK" dirty="0">
                <a:solidFill>
                  <a:srgbClr val="E79466"/>
                </a:solidFill>
              </a:rPr>
              <a:t>Drawing</a:t>
            </a:r>
          </a:p>
          <a:p>
            <a:r>
              <a:rPr kumimoji="1" lang="en-US" altLang="zh-HK" dirty="0">
                <a:solidFill>
                  <a:srgbClr val="E79466"/>
                </a:solidFill>
              </a:rPr>
              <a:t>Predict</a:t>
            </a:r>
          </a:p>
          <a:p>
            <a:endParaRPr kumimoji="1" lang="en-US" altLang="zh-HK" dirty="0">
              <a:solidFill>
                <a:srgbClr val="E7946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7514DB-D33A-5F45-A351-652F69853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78" y="1850946"/>
            <a:ext cx="7739429" cy="46672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87B7C04-11C4-3848-9D40-5E459D3D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95" y="1825625"/>
            <a:ext cx="2624016" cy="4667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969DE26-0756-544E-8A52-E38EB750E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4" t="9931" r="15625" b="9931"/>
          <a:stretch/>
        </p:blipFill>
        <p:spPr>
          <a:xfrm>
            <a:off x="4310743" y="1758312"/>
            <a:ext cx="7645207" cy="45536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5634EDE-F6E4-5445-836B-F1BC445031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80" t="9476" r="14679" b="7970"/>
          <a:stretch/>
        </p:blipFill>
        <p:spPr>
          <a:xfrm>
            <a:off x="4285900" y="1791110"/>
            <a:ext cx="7645207" cy="45549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F75FCA9-BE0A-914B-AFE7-6938E6019B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3" t="8054" r="14540" b="6793"/>
          <a:stretch/>
        </p:blipFill>
        <p:spPr>
          <a:xfrm>
            <a:off x="4313332" y="1703618"/>
            <a:ext cx="7617775" cy="46942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DD408D-7D99-BA4B-97C9-E37CEC583BB0}"/>
              </a:ext>
            </a:extLst>
          </p:cNvPr>
          <p:cNvSpPr/>
          <p:nvPr/>
        </p:nvSpPr>
        <p:spPr>
          <a:xfrm>
            <a:off x="-1" y="342499"/>
            <a:ext cx="5254171" cy="965200"/>
          </a:xfrm>
          <a:prstGeom prst="rect">
            <a:avLst/>
          </a:prstGeom>
          <a:solidFill>
            <a:srgbClr val="F1D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6C2B0E20-7A2B-0E49-8853-D2D9F162B2C5}"/>
              </a:ext>
            </a:extLst>
          </p:cNvPr>
          <p:cNvSpPr txBox="1">
            <a:spLocks/>
          </p:cNvSpPr>
          <p:nvPr/>
        </p:nvSpPr>
        <p:spPr bwMode="auto">
          <a:xfrm>
            <a:off x="159293" y="158829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kumimoji="1" lang="en-US" altLang="zh-HK" dirty="0">
                <a:solidFill>
                  <a:schemeClr val="bg1"/>
                </a:solidFill>
              </a:rPr>
              <a:t>Problem Explored[1]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3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1469" y="2667649"/>
            <a:ext cx="8532812" cy="1517651"/>
          </a:xfrm>
        </p:spPr>
        <p:txBody>
          <a:bodyPr/>
          <a:lstStyle/>
          <a:p>
            <a:r>
              <a:rPr kumimoji="1" lang="en-US" altLang="zh-TW" b="1" dirty="0"/>
              <a:t>Dataset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5718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0FDCBD4-BE76-EB45-8DE6-DBB6AC4E1F1F}"/>
              </a:ext>
            </a:extLst>
          </p:cNvPr>
          <p:cNvSpPr/>
          <p:nvPr/>
        </p:nvSpPr>
        <p:spPr>
          <a:xfrm>
            <a:off x="0" y="365124"/>
            <a:ext cx="3367314" cy="965200"/>
          </a:xfrm>
          <a:prstGeom prst="rect">
            <a:avLst/>
          </a:prstGeom>
          <a:solidFill>
            <a:srgbClr val="F1D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9914FC9-A850-1142-9703-5A0BDC3C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43" y="184942"/>
            <a:ext cx="10515600" cy="1325563"/>
          </a:xfrm>
        </p:spPr>
        <p:txBody>
          <a:bodyPr/>
          <a:lstStyle/>
          <a:p>
            <a:r>
              <a:rPr kumimoji="1" lang="en-US" altLang="zh-HK" dirty="0">
                <a:solidFill>
                  <a:schemeClr val="bg1"/>
                </a:solidFill>
              </a:rPr>
              <a:t>Dataset[2]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42541F-AD7B-FF4F-97F5-ED8CE7CF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31" y="1893887"/>
            <a:ext cx="10673138" cy="32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58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3722A36-2DE5-824C-A197-59C23DCA2D9B}"/>
              </a:ext>
            </a:extLst>
          </p:cNvPr>
          <p:cNvSpPr/>
          <p:nvPr/>
        </p:nvSpPr>
        <p:spPr>
          <a:xfrm>
            <a:off x="0" y="342499"/>
            <a:ext cx="2336800" cy="965200"/>
          </a:xfrm>
          <a:prstGeom prst="rect">
            <a:avLst/>
          </a:prstGeom>
          <a:solidFill>
            <a:srgbClr val="F1D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8A0995E-2CE3-1941-A3B5-625EE385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29" y="162317"/>
            <a:ext cx="10515600" cy="1325563"/>
          </a:xfrm>
        </p:spPr>
        <p:txBody>
          <a:bodyPr/>
          <a:lstStyle/>
          <a:p>
            <a:r>
              <a:rPr kumimoji="1" lang="en-US" altLang="zh-HK" dirty="0">
                <a:solidFill>
                  <a:schemeClr val="bg1"/>
                </a:solidFill>
              </a:rPr>
              <a:t>Dataset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D6C47D6-C1A0-3B49-AA2C-B21194F41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054146"/>
              </p:ext>
            </p:extLst>
          </p:nvPr>
        </p:nvGraphicFramePr>
        <p:xfrm>
          <a:off x="838200" y="1825625"/>
          <a:ext cx="10515600" cy="421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92767755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6404839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38422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Key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Type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Description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09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 err="1">
                          <a:solidFill>
                            <a:srgbClr val="E79466"/>
                          </a:solidFill>
                        </a:rPr>
                        <a:t>Key_id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64-bit unsigned integer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A unique identifier across all drawings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5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Word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String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Category the player was prompted to draw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32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Recognized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Boolean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Whether the word was recognized by the game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43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Timestamp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Datetime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When the drawing was created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7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Country code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String 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A two letter country(ISO 3166-1 alpha-2) of where the player was located.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22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Drawing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String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rgbClr val="E79466"/>
                          </a:solidFill>
                        </a:rPr>
                        <a:t>A JSON array representing the vector drawing</a:t>
                      </a:r>
                      <a:endParaRPr lang="zh-HK" altLang="en-US" dirty="0">
                        <a:solidFill>
                          <a:srgbClr val="E794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21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2860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399507E-C668-214C-B342-A6526C19A1CD}"/>
              </a:ext>
            </a:extLst>
          </p:cNvPr>
          <p:cNvSpPr/>
          <p:nvPr/>
        </p:nvSpPr>
        <p:spPr>
          <a:xfrm>
            <a:off x="0" y="342499"/>
            <a:ext cx="5297714" cy="965200"/>
          </a:xfrm>
          <a:prstGeom prst="rect">
            <a:avLst/>
          </a:prstGeom>
          <a:solidFill>
            <a:srgbClr val="F1D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321B32-EE60-D74C-BE42-E41E098B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099"/>
            <a:ext cx="10515600" cy="1325563"/>
          </a:xfrm>
        </p:spPr>
        <p:txBody>
          <a:bodyPr/>
          <a:lstStyle/>
          <a:p>
            <a:r>
              <a:rPr kumimoji="1" lang="en-US" altLang="zh-HK" dirty="0">
                <a:solidFill>
                  <a:schemeClr val="bg1"/>
                </a:solidFill>
              </a:rPr>
              <a:t>Dataset-drawing array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5E5076-B2C8-674A-ADE4-A9D1CEB62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491" y="1825625"/>
            <a:ext cx="406630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[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 [ // First stroke 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	[x0, x1, x2, x3, ...],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	[y0, y1, y2, y3, ...], 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	[t0, t1, t2, t3, ...] 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 ], 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[ // Second stroke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	[x0, x1, x2, x3, ...], 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	[y0, y1, y2, y3, ...], 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	[t0, t1, t2, t3, ...] 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 ],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 ... // Additional strokes </a:t>
            </a:r>
          </a:p>
          <a:p>
            <a:pPr marL="0" indent="0">
              <a:buNone/>
            </a:pPr>
            <a:r>
              <a:rPr lang="en-US" altLang="zh-HK" sz="1800" b="1" dirty="0">
                <a:solidFill>
                  <a:srgbClr val="E79466"/>
                </a:solidFill>
              </a:rPr>
              <a:t>]</a:t>
            </a:r>
            <a:endParaRPr kumimoji="1" lang="zh-HK" altLang="en-US" sz="1800" b="1" dirty="0">
              <a:solidFill>
                <a:srgbClr val="E79466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3E639F-27FD-FF4F-9D6D-B799CF05E870}"/>
              </a:ext>
            </a:extLst>
          </p:cNvPr>
          <p:cNvSpPr/>
          <p:nvPr/>
        </p:nvSpPr>
        <p:spPr>
          <a:xfrm>
            <a:off x="838200" y="1825625"/>
            <a:ext cx="52578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E79466"/>
                </a:solidFill>
              </a:rPr>
              <a:t>X,Y: Pixel coordinates (real-value)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E79466"/>
                </a:solidFill>
              </a:rPr>
              <a:t>T: time in milliseconds since the first point(integer)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E79466"/>
                </a:solidFill>
              </a:rPr>
              <a:t>Different devices display &amp; input</a:t>
            </a:r>
            <a:br>
              <a:rPr lang="en-US" altLang="zh-HK" sz="2800" dirty="0">
                <a:solidFill>
                  <a:srgbClr val="E79466"/>
                </a:solidFill>
              </a:rPr>
            </a:br>
            <a:r>
              <a:rPr lang="en-US" altLang="zh-HK" sz="2800" dirty="0">
                <a:solidFill>
                  <a:srgbClr val="E79466"/>
                </a:solidFill>
              </a:rPr>
              <a:t>=&gt; Different bounding boxes &amp; No.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dirty="0">
              <a:solidFill>
                <a:srgbClr val="E79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HK" altLang="en-US" dirty="0">
              <a:solidFill>
                <a:srgbClr val="E79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3164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973793-D2D1-6A44-9713-7A1832F7E00C}"/>
              </a:ext>
            </a:extLst>
          </p:cNvPr>
          <p:cNvSpPr/>
          <p:nvPr/>
        </p:nvSpPr>
        <p:spPr>
          <a:xfrm>
            <a:off x="0" y="342499"/>
            <a:ext cx="2801257" cy="965200"/>
          </a:xfrm>
          <a:prstGeom prst="rect">
            <a:avLst/>
          </a:prstGeom>
          <a:solidFill>
            <a:srgbClr val="F1D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0B1CF8-1077-414D-8DA4-D633D94D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8" y="241099"/>
            <a:ext cx="10515600" cy="1325563"/>
          </a:xfrm>
        </p:spPr>
        <p:txBody>
          <a:bodyPr/>
          <a:lstStyle/>
          <a:p>
            <a:r>
              <a:rPr kumimoji="1" lang="en-US" altLang="zh-HK" dirty="0">
                <a:solidFill>
                  <a:schemeClr val="bg1"/>
                </a:solidFill>
              </a:rPr>
              <a:t>Dataset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BC51F5-FC5A-B345-96B2-E95E25DE7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HK" dirty="0">
                <a:solidFill>
                  <a:srgbClr val="E79466"/>
                </a:solidFill>
              </a:rPr>
              <a:t>A simple record</a:t>
            </a:r>
          </a:p>
          <a:p>
            <a:pPr marL="0" indent="0">
              <a:buNone/>
            </a:pPr>
            <a:r>
              <a:rPr lang="en-US" altLang="zh-HK" dirty="0">
                <a:solidFill>
                  <a:srgbClr val="E79466"/>
                </a:solidFill>
              </a:rPr>
              <a:t>{ "key_id":"5891796615823360",</a:t>
            </a:r>
          </a:p>
          <a:p>
            <a:pPr marL="0" indent="0">
              <a:buNone/>
            </a:pPr>
            <a:r>
              <a:rPr lang="en-US" altLang="zh-HK" dirty="0">
                <a:solidFill>
                  <a:srgbClr val="E79466"/>
                </a:solidFill>
              </a:rPr>
              <a:t> "</a:t>
            </a:r>
            <a:r>
              <a:rPr lang="en-US" altLang="zh-HK" dirty="0" err="1">
                <a:solidFill>
                  <a:srgbClr val="E79466"/>
                </a:solidFill>
              </a:rPr>
              <a:t>word":"nose</a:t>
            </a:r>
            <a:r>
              <a:rPr lang="en-US" altLang="zh-HK" dirty="0">
                <a:solidFill>
                  <a:srgbClr val="E79466"/>
                </a:solidFill>
              </a:rPr>
              <a:t>", </a:t>
            </a:r>
          </a:p>
          <a:p>
            <a:pPr marL="0" indent="0">
              <a:buNone/>
            </a:pPr>
            <a:r>
              <a:rPr lang="en-US" altLang="zh-HK" dirty="0">
                <a:solidFill>
                  <a:srgbClr val="E79466"/>
                </a:solidFill>
              </a:rPr>
              <a:t>"</a:t>
            </a:r>
            <a:r>
              <a:rPr lang="en-US" altLang="zh-HK" dirty="0" err="1">
                <a:solidFill>
                  <a:srgbClr val="E79466"/>
                </a:solidFill>
              </a:rPr>
              <a:t>countrycode</a:t>
            </a:r>
            <a:r>
              <a:rPr lang="en-US" altLang="zh-HK" dirty="0">
                <a:solidFill>
                  <a:srgbClr val="E79466"/>
                </a:solidFill>
              </a:rPr>
              <a:t>":"AE",</a:t>
            </a:r>
          </a:p>
          <a:p>
            <a:pPr marL="0" indent="0">
              <a:buNone/>
            </a:pPr>
            <a:r>
              <a:rPr lang="en-US" altLang="zh-HK" dirty="0">
                <a:solidFill>
                  <a:srgbClr val="E79466"/>
                </a:solidFill>
              </a:rPr>
              <a:t> "timestamp":"2017-03-01 20:41:36.70725 UTC", </a:t>
            </a:r>
          </a:p>
          <a:p>
            <a:pPr marL="0" indent="0">
              <a:buNone/>
            </a:pPr>
            <a:r>
              <a:rPr lang="en-US" altLang="zh-HK" dirty="0">
                <a:solidFill>
                  <a:srgbClr val="E79466"/>
                </a:solidFill>
              </a:rPr>
              <a:t>"</a:t>
            </a:r>
            <a:r>
              <a:rPr lang="en-US" altLang="zh-HK" dirty="0" err="1">
                <a:solidFill>
                  <a:srgbClr val="E79466"/>
                </a:solidFill>
              </a:rPr>
              <a:t>recognized":true</a:t>
            </a:r>
            <a:r>
              <a:rPr lang="en-US" altLang="zh-HK" dirty="0">
                <a:solidFill>
                  <a:srgbClr val="E79466"/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zh-HK" dirty="0">
                <a:solidFill>
                  <a:srgbClr val="E79466"/>
                </a:solidFill>
              </a:rPr>
              <a:t>"drawing":[[[129,128,129,129,130,130,131,132,132,133,...]]] </a:t>
            </a:r>
          </a:p>
          <a:p>
            <a:pPr marL="0" indent="0">
              <a:buNone/>
            </a:pPr>
            <a:r>
              <a:rPr lang="en-US" altLang="zh-HK" dirty="0">
                <a:solidFill>
                  <a:srgbClr val="E79466"/>
                </a:solidFill>
              </a:rPr>
              <a:t>}</a:t>
            </a:r>
            <a:endParaRPr kumimoji="1" lang="zh-HK" altLang="en-US" dirty="0">
              <a:solidFill>
                <a:srgbClr val="E79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3794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399507E-C668-214C-B342-A6526C19A1CD}"/>
              </a:ext>
            </a:extLst>
          </p:cNvPr>
          <p:cNvSpPr/>
          <p:nvPr/>
        </p:nvSpPr>
        <p:spPr>
          <a:xfrm>
            <a:off x="0" y="342499"/>
            <a:ext cx="5675086" cy="965200"/>
          </a:xfrm>
          <a:prstGeom prst="rect">
            <a:avLst/>
          </a:prstGeom>
          <a:solidFill>
            <a:srgbClr val="F1D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321B32-EE60-D74C-BE42-E41E098B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099"/>
            <a:ext cx="10515600" cy="1325563"/>
          </a:xfrm>
        </p:spPr>
        <p:txBody>
          <a:bodyPr/>
          <a:lstStyle/>
          <a:p>
            <a:r>
              <a:rPr kumimoji="1" lang="en-US" altLang="zh-HK" dirty="0">
                <a:solidFill>
                  <a:schemeClr val="bg1"/>
                </a:solidFill>
              </a:rPr>
              <a:t>Dataset-transportation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3E639F-27FD-FF4F-9D6D-B799CF05E870}"/>
              </a:ext>
            </a:extLst>
          </p:cNvPr>
          <p:cNvSpPr/>
          <p:nvPr/>
        </p:nvSpPr>
        <p:spPr>
          <a:xfrm>
            <a:off x="838200" y="1825625"/>
            <a:ext cx="5257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E79466"/>
                </a:solidFill>
              </a:rPr>
              <a:t>Completed dataset takes 70G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E79466"/>
                </a:solidFill>
              </a:rPr>
              <a:t>Too large to store in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E79466"/>
                </a:solidFill>
              </a:rPr>
              <a:t>Some particular categories are chosen: transportation type. e.g. Airplane, Bicycle, etc.</a:t>
            </a:r>
            <a:endParaRPr lang="zh-HK" altLang="en-US" sz="2800" dirty="0">
              <a:solidFill>
                <a:srgbClr val="E79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8385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欧美简约扁平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欧美简约扁平" id="{412234DC-3531-C74D-9C3B-C09E26E68138}" vid="{FC9634C4-2800-784D-A816-75BC9519DC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欧美简约扁平</Template>
  <TotalTime>803</TotalTime>
  <Words>255</Words>
  <Application>Microsoft Macintosh PowerPoint</Application>
  <PresentationFormat>寬螢幕</PresentationFormat>
  <Paragraphs>79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微软雅黑</vt:lpstr>
      <vt:lpstr>Arial</vt:lpstr>
      <vt:lpstr>Calibri</vt:lpstr>
      <vt:lpstr>欧美简约扁平</vt:lpstr>
      <vt:lpstr>MSBD5001 Proposal Presentation</vt:lpstr>
      <vt:lpstr>Problem Explored</vt:lpstr>
      <vt:lpstr>PowerPoint 簡報</vt:lpstr>
      <vt:lpstr>Dataset</vt:lpstr>
      <vt:lpstr>Dataset[2]</vt:lpstr>
      <vt:lpstr>Dataset</vt:lpstr>
      <vt:lpstr>Dataset-drawing array</vt:lpstr>
      <vt:lpstr>Dataset</vt:lpstr>
      <vt:lpstr>Dataset-transportation</vt:lpstr>
      <vt:lpstr>Expected Outcome</vt:lpstr>
      <vt:lpstr>Expected outcome</vt:lpstr>
      <vt:lpstr>References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MSBD5001 Proposal Presentation</dc:title>
  <dc:creator>KaHung CHONG</dc:creator>
  <cp:lastModifiedBy>KaHung CHONG</cp:lastModifiedBy>
  <cp:revision>20</cp:revision>
  <dcterms:created xsi:type="dcterms:W3CDTF">2018-10-23T18:42:16Z</dcterms:created>
  <dcterms:modified xsi:type="dcterms:W3CDTF">2018-10-24T08:05:23Z</dcterms:modified>
</cp:coreProperties>
</file>